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13" r:id="rId2"/>
    <p:sldId id="314" r:id="rId3"/>
    <p:sldId id="329" r:id="rId4"/>
    <p:sldId id="337" r:id="rId5"/>
    <p:sldId id="360" r:id="rId6"/>
    <p:sldId id="359" r:id="rId7"/>
    <p:sldId id="364" r:id="rId8"/>
    <p:sldId id="368" r:id="rId9"/>
    <p:sldId id="365" r:id="rId10"/>
    <p:sldId id="362" r:id="rId11"/>
    <p:sldId id="369" r:id="rId12"/>
    <p:sldId id="363" r:id="rId13"/>
    <p:sldId id="370" r:id="rId14"/>
    <p:sldId id="353" r:id="rId15"/>
    <p:sldId id="371" r:id="rId16"/>
    <p:sldId id="361" r:id="rId17"/>
    <p:sldId id="292" r:id="rId18"/>
    <p:sldId id="354" r:id="rId19"/>
    <p:sldId id="296" r:id="rId20"/>
    <p:sldId id="303" r:id="rId21"/>
    <p:sldId id="304"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1"/>
      </p:bgRef>
    </p:bg>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B6055F8-1D02-4417-9241-55C834FD9970}" type="datetimeFigureOut">
              <a:rPr lang="it-IT" smtClean="0"/>
              <a:pPr/>
              <a:t>22/11/2019</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4B6055F8-1D02-4417-9241-55C834FD9970}" type="datetimeFigureOut">
              <a:rPr lang="it-IT" smtClean="0"/>
              <a:pPr/>
              <a:t>22/11/2019</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B6055F8-1D02-4417-9241-55C834FD9970}" type="datetimeFigureOut">
              <a:rPr lang="it-IT" smtClean="0"/>
              <a:pPr/>
              <a:t>22/11/2019</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4B6055F8-1D02-4417-9241-55C834FD9970}" type="datetimeFigureOut">
              <a:rPr lang="it-IT" smtClean="0"/>
              <a:pPr/>
              <a:t>22/11/2019</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2"/>
      </p:bgRef>
    </p:bg>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22/11/2019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B6055F8-1D02-4417-9241-55C834FD9970}" type="datetimeFigureOut">
              <a:rPr lang="it-IT" smtClean="0"/>
              <a:pPr/>
              <a:t>22/11/2019</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noino.org/index.php?id=190&amp;p=3766&amp;c=37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366868" y="533400"/>
            <a:ext cx="5105400" cy="4967302"/>
          </a:xfrm>
        </p:spPr>
        <p:txBody>
          <a:bodyPr/>
          <a:lstStyle/>
          <a:p>
            <a:pPr algn="ctr"/>
            <a:r>
              <a:rPr lang="it-IT" sz="2800" dirty="0" smtClean="0"/>
              <a:t/>
            </a:r>
            <a:br>
              <a:rPr lang="it-IT" sz="2800" dirty="0" smtClean="0"/>
            </a:br>
            <a:r>
              <a:rPr lang="it-IT" sz="2800" dirty="0" smtClean="0"/>
              <a:t/>
            </a:r>
            <a:br>
              <a:rPr lang="it-IT" sz="2800" dirty="0" smtClean="0"/>
            </a:br>
            <a:r>
              <a:rPr lang="it-IT" sz="4400" dirty="0" smtClean="0">
                <a:solidFill>
                  <a:schemeClr val="tx1"/>
                </a:solidFill>
              </a:rPr>
              <a:t>La violenza contro le donne</a:t>
            </a:r>
            <a:r>
              <a:rPr lang="it-IT" sz="2800" dirty="0" smtClean="0">
                <a:solidFill>
                  <a:schemeClr val="tx1"/>
                </a:solidFill>
              </a:rPr>
              <a:t/>
            </a:r>
            <a:br>
              <a:rPr lang="it-IT" sz="2800" dirty="0" smtClean="0">
                <a:solidFill>
                  <a:schemeClr val="tx1"/>
                </a:solidFill>
              </a:rPr>
            </a:br>
            <a:r>
              <a:rPr lang="it-IT" sz="1800" dirty="0" smtClean="0">
                <a:solidFill>
                  <a:schemeClr val="tx1"/>
                </a:solidFill>
              </a:rPr>
              <a:t/>
            </a:r>
            <a:br>
              <a:rPr lang="it-IT" sz="1800" dirty="0" smtClean="0">
                <a:solidFill>
                  <a:schemeClr val="tx1"/>
                </a:solidFill>
              </a:rPr>
            </a:br>
            <a:r>
              <a:rPr lang="it-IT" sz="1800" dirty="0" smtClean="0">
                <a:solidFill>
                  <a:schemeClr val="tx1"/>
                </a:solidFill>
              </a:rPr>
              <a:t>presentazione in p.p. a cura della referente per le Pari opportunità prof.ssa Teresa </a:t>
            </a:r>
            <a:r>
              <a:rPr lang="it-IT" sz="1800" dirty="0" err="1" smtClean="0">
                <a:solidFill>
                  <a:schemeClr val="tx1"/>
                </a:solidFill>
              </a:rPr>
              <a:t>vespucci</a:t>
            </a:r>
            <a:r>
              <a:rPr lang="it-IT" sz="1800" dirty="0" smtClean="0"/>
              <a:t/>
            </a:r>
            <a:br>
              <a:rPr lang="it-IT" sz="1800" dirty="0" smtClean="0"/>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endParaRPr lang="it-IT" sz="2800" dirty="0"/>
          </a:p>
        </p:txBody>
      </p:sp>
      <p:sp>
        <p:nvSpPr>
          <p:cNvPr id="3" name="Sottotitolo 2"/>
          <p:cNvSpPr>
            <a:spLocks noGrp="1"/>
          </p:cNvSpPr>
          <p:nvPr>
            <p:ph type="subTitle" idx="1"/>
          </p:nvPr>
        </p:nvSpPr>
        <p:spPr>
          <a:xfrm flipV="1">
            <a:off x="3354442" y="4641112"/>
            <a:ext cx="5114778" cy="73772"/>
          </a:xfrm>
        </p:spPr>
        <p:txBody>
          <a:bodyPr>
            <a:normAutofit fontScale="25000" lnSpcReduction="20000"/>
          </a:bodyPr>
          <a:lstStyle/>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320040"/>
            <a:ext cx="7242048" cy="5323538"/>
          </a:xfrm>
        </p:spPr>
        <p:txBody>
          <a:bodyPr>
            <a:normAutofit fontScale="90000"/>
          </a:bodyPr>
          <a:lstStyle/>
          <a:p>
            <a:pPr algn="ctr"/>
            <a:r>
              <a:rPr lang="it-IT" sz="9600" dirty="0" smtClean="0">
                <a:solidFill>
                  <a:schemeClr val="accent1">
                    <a:lumMod val="75000"/>
                  </a:schemeClr>
                </a:solidFill>
              </a:rPr>
              <a:t/>
            </a:r>
            <a:br>
              <a:rPr lang="it-IT" sz="9600" dirty="0" smtClean="0">
                <a:solidFill>
                  <a:schemeClr val="accent1">
                    <a:lumMod val="75000"/>
                  </a:schemeClr>
                </a:solidFill>
              </a:rPr>
            </a:br>
            <a:r>
              <a:rPr lang="it-IT" sz="9600" dirty="0" err="1" smtClean="0">
                <a:solidFill>
                  <a:schemeClr val="accent1">
                    <a:lumMod val="75000"/>
                  </a:schemeClr>
                </a:solidFill>
              </a:rPr>
              <a:t>violenza…</a:t>
            </a:r>
            <a:r>
              <a:rPr lang="it-IT" sz="9600" dirty="0" smtClean="0">
                <a:solidFill>
                  <a:schemeClr val="accent1">
                    <a:lumMod val="75000"/>
                  </a:schemeClr>
                </a:solidFill>
              </a:rPr>
              <a:t/>
            </a:r>
            <a:br>
              <a:rPr lang="it-IT" sz="9600" dirty="0" smtClean="0">
                <a:solidFill>
                  <a:schemeClr val="accent1">
                    <a:lumMod val="75000"/>
                  </a:schemeClr>
                </a:solidFill>
              </a:rPr>
            </a:br>
            <a:r>
              <a:rPr lang="it-IT" sz="9600" dirty="0" err="1" smtClean="0">
                <a:solidFill>
                  <a:schemeClr val="accent1">
                    <a:lumMod val="75000"/>
                  </a:schemeClr>
                </a:solidFill>
              </a:rPr>
              <a:t>PERCHè</a:t>
            </a:r>
            <a:r>
              <a:rPr lang="it-IT" sz="9600" dirty="0" smtClean="0">
                <a:solidFill>
                  <a:schemeClr val="accent1">
                    <a:lumMod val="75000"/>
                  </a:schemeClr>
                </a:solidFill>
              </a:rPr>
              <a:t>?</a:t>
            </a:r>
            <a:r>
              <a:rPr lang="it-IT" sz="4400" dirty="0" smtClean="0"/>
              <a:t/>
            </a:r>
            <a:br>
              <a:rPr lang="it-IT" sz="4400" dirty="0" smtClean="0"/>
            </a:br>
            <a:r>
              <a:rPr lang="it-IT" sz="4400" dirty="0" smtClean="0"/>
              <a:t/>
            </a:r>
            <a:br>
              <a:rPr lang="it-IT" sz="4400" dirty="0" smtClean="0"/>
            </a:br>
            <a:r>
              <a:rPr lang="it-IT" sz="4400" dirty="0" smtClean="0"/>
              <a:t/>
            </a:r>
            <a:br>
              <a:rPr lang="it-IT" sz="4400" dirty="0" smtClean="0"/>
            </a:br>
            <a:endParaRPr lang="it-IT" sz="4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286000" y="1443841"/>
            <a:ext cx="4572000" cy="3970318"/>
          </a:xfrm>
          <a:prstGeom prst="rect">
            <a:avLst/>
          </a:prstGeom>
        </p:spPr>
        <p:txBody>
          <a:bodyPr>
            <a:spAutoFit/>
          </a:bodyPr>
          <a:lstStyle/>
          <a:p>
            <a:pPr marL="215900" indent="-457200" algn="just">
              <a:spcBef>
                <a:spcPct val="0"/>
              </a:spcBef>
              <a:buFontTx/>
              <a:buNone/>
            </a:pPr>
            <a:r>
              <a:rPr lang="it-IT" altLang="it-IT" dirty="0" smtClean="0">
                <a:latin typeface="Calibri" pitchFamily="34" charset="0"/>
              </a:rPr>
              <a:t>    </a:t>
            </a:r>
            <a:r>
              <a:rPr lang="it-IT" altLang="it-IT" b="1" dirty="0" smtClean="0">
                <a:latin typeface="Calibri" pitchFamily="34" charset="0"/>
              </a:rPr>
              <a:t>L’</a:t>
            </a:r>
            <a:r>
              <a:rPr lang="it-IT" altLang="ja-JP" b="1" dirty="0" smtClean="0">
                <a:latin typeface="Calibri" pitchFamily="34" charset="0"/>
              </a:rPr>
              <a:t>analisi storica e sociologica aiuta a comprendere.</a:t>
            </a:r>
          </a:p>
          <a:p>
            <a:pPr marL="215900" indent="-457200" algn="just">
              <a:spcBef>
                <a:spcPct val="0"/>
              </a:spcBef>
              <a:buFontTx/>
              <a:buNone/>
            </a:pPr>
            <a:r>
              <a:rPr lang="it-IT" altLang="it-IT" b="1" dirty="0" smtClean="0">
                <a:latin typeface="Calibri" pitchFamily="34" charset="0"/>
              </a:rPr>
              <a:t>    Non è perché gli uomini sono malvagi che alcuni di loro umiliano o uccidono le loro compagne, ma perché la società nel corso dei secoli ha creato in loro la convinzione di essere i legittimi proprietari del corpo femminile e che il loro desiderio fosse il solo a contare.</a:t>
            </a:r>
          </a:p>
          <a:p>
            <a:pPr marL="215900" indent="-457200" algn="just">
              <a:spcBef>
                <a:spcPct val="0"/>
              </a:spcBef>
              <a:buFontTx/>
              <a:buNone/>
            </a:pPr>
            <a:r>
              <a:rPr lang="it-IT" altLang="it-IT" b="1" dirty="0" smtClean="0">
                <a:latin typeface="Calibri" pitchFamily="34" charset="0"/>
              </a:rPr>
              <a:t>    Questa convinzione, costruita socialmente e culturalmente e radicata nella legge, nella letteratura e nei media, crea quello squilibrio di genere che è all’</a:t>
            </a:r>
            <a:r>
              <a:rPr lang="it-IT" altLang="ja-JP" b="1" dirty="0" smtClean="0">
                <a:latin typeface="Calibri" pitchFamily="34" charset="0"/>
              </a:rPr>
              <a:t>origine della violenza e che deve cambiare.</a:t>
            </a:r>
            <a:endParaRPr lang="it-IT" altLang="it-IT" b="1"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dolce-e-gabban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675" y="1928802"/>
            <a:ext cx="6799283" cy="4357718"/>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itolo 3"/>
          <p:cNvSpPr>
            <a:spLocks noGrp="1"/>
          </p:cNvSpPr>
          <p:nvPr>
            <p:ph type="title"/>
          </p:nvPr>
        </p:nvSpPr>
        <p:spPr/>
        <p:txBody>
          <a:bodyPr>
            <a:normAutofit/>
          </a:bodyPr>
          <a:lstStyle/>
          <a:p>
            <a:pPr algn="ctr"/>
            <a:r>
              <a:rPr lang="it-IT" sz="2800" dirty="0" smtClean="0">
                <a:solidFill>
                  <a:schemeClr val="tx1"/>
                </a:solidFill>
              </a:rPr>
              <a:t>Cosa ne pensi?</a:t>
            </a:r>
            <a:br>
              <a:rPr lang="it-IT" sz="2800" dirty="0" smtClean="0">
                <a:solidFill>
                  <a:schemeClr val="tx1"/>
                </a:solidFill>
              </a:rPr>
            </a:br>
            <a:endParaRPr lang="it-IT" sz="2800" dirty="0">
              <a:solidFill>
                <a:schemeClr val="tx1"/>
              </a:solidFill>
            </a:endParaRPr>
          </a:p>
        </p:txBody>
      </p:sp>
      <p:sp>
        <p:nvSpPr>
          <p:cNvPr id="157699"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5BB30539-DC79-4C2F-B3F5-622DC0050C21}" type="slidenum">
              <a:rPr lang="it-IT" altLang="it-IT" sz="1400" smtClean="0"/>
              <a:pPr eaLnBrk="1" hangingPunct="1">
                <a:spcBef>
                  <a:spcPct val="0"/>
                </a:spcBef>
                <a:buFontTx/>
                <a:buNone/>
              </a:pPr>
              <a:t>12</a:t>
            </a:fld>
            <a:endParaRPr lang="it-IT" altLang="it-IT" sz="14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7543824" cy="5433467"/>
          </a:xfrm>
        </p:spPr>
        <p:txBody>
          <a:bodyPr>
            <a:normAutofit/>
          </a:bodyPr>
          <a:lstStyle/>
          <a:p>
            <a:pPr marL="0" indent="0">
              <a:buNone/>
            </a:pPr>
            <a:r>
              <a:rPr lang="it-IT" sz="2400" b="1" dirty="0" smtClean="0">
                <a:solidFill>
                  <a:srgbClr val="FF0000"/>
                </a:solidFill>
                <a:latin typeface="Calibri" panose="020F0502020204030204" pitchFamily="34" charset="0"/>
              </a:rPr>
              <a:t>Remo </a:t>
            </a:r>
            <a:r>
              <a:rPr lang="it-IT" sz="2400" b="1" dirty="0" err="1" smtClean="0">
                <a:solidFill>
                  <a:srgbClr val="FF0000"/>
                </a:solidFill>
                <a:latin typeface="Calibri" panose="020F0502020204030204" pitchFamily="34" charset="0"/>
              </a:rPr>
              <a:t>Bodei</a:t>
            </a:r>
            <a:r>
              <a:rPr lang="it-IT" sz="2400" b="1" dirty="0" smtClean="0">
                <a:solidFill>
                  <a:srgbClr val="FF0000"/>
                </a:solidFill>
                <a:latin typeface="Calibri" panose="020F0502020204030204" pitchFamily="34" charset="0"/>
              </a:rPr>
              <a:t>, </a:t>
            </a:r>
            <a:r>
              <a:rPr lang="it-IT" sz="2400" b="1" dirty="0" smtClean="0">
                <a:latin typeface="Calibri" panose="020F0502020204030204" pitchFamily="34" charset="0"/>
              </a:rPr>
              <a:t>filosofo:</a:t>
            </a:r>
          </a:p>
          <a:p>
            <a:pPr marL="0" indent="0">
              <a:buNone/>
            </a:pPr>
            <a:endParaRPr lang="it-IT" sz="2400" b="1" dirty="0" smtClean="0"/>
          </a:p>
          <a:p>
            <a:pPr marL="0" indent="0">
              <a:buNone/>
            </a:pPr>
            <a:endParaRPr lang="it-IT" sz="2400" b="1" dirty="0" smtClean="0"/>
          </a:p>
          <a:p>
            <a:pPr marL="0" indent="0" algn="ctr">
              <a:buNone/>
            </a:pPr>
            <a:r>
              <a:rPr lang="it-IT" sz="2400" b="1" dirty="0">
                <a:latin typeface="Calibri" panose="020F0502020204030204" pitchFamily="34" charset="0"/>
              </a:rPr>
              <a:t>Q</a:t>
            </a:r>
            <a:r>
              <a:rPr lang="it-IT" sz="2400" b="1" dirty="0" smtClean="0">
                <a:latin typeface="Calibri" panose="020F0502020204030204" pitchFamily="34" charset="0"/>
              </a:rPr>
              <a:t>uali </a:t>
            </a:r>
            <a:r>
              <a:rPr lang="it-IT" sz="2400" b="1" dirty="0">
                <a:latin typeface="Calibri" panose="020F0502020204030204" pitchFamily="34" charset="0"/>
              </a:rPr>
              <a:t>sono le radici della violenza</a:t>
            </a:r>
            <a:r>
              <a:rPr lang="it-IT" sz="2400" b="1" dirty="0" smtClean="0">
                <a:latin typeface="Calibri" panose="020F0502020204030204" pitchFamily="34" charset="0"/>
              </a:rPr>
              <a:t>?</a:t>
            </a:r>
          </a:p>
          <a:p>
            <a:pPr marL="180000" indent="-457200">
              <a:spcBef>
                <a:spcPts val="0"/>
              </a:spcBef>
              <a:buNone/>
            </a:pPr>
            <a:endParaRPr lang="it-IT" sz="900" dirty="0" smtClean="0"/>
          </a:p>
          <a:p>
            <a:pPr marL="180000" indent="-457200" algn="just">
              <a:spcBef>
                <a:spcPts val="0"/>
              </a:spcBef>
              <a:buNone/>
            </a:pPr>
            <a:r>
              <a:rPr lang="it-IT" sz="2400" i="1" dirty="0" smtClean="0">
                <a:latin typeface="Calibri" panose="020F0502020204030204" pitchFamily="34" charset="0"/>
              </a:rPr>
              <a:t>    </a:t>
            </a:r>
            <a:r>
              <a:rPr lang="it-IT" sz="2400" b="1" i="1" dirty="0" smtClean="0">
                <a:latin typeface="Calibri" panose="020F0502020204030204" pitchFamily="34" charset="0"/>
              </a:rPr>
              <a:t>Possiamo </a:t>
            </a:r>
            <a:r>
              <a:rPr lang="it-IT" sz="2400" b="1" i="1" dirty="0">
                <a:latin typeface="Calibri" panose="020F0502020204030204" pitchFamily="34" charset="0"/>
              </a:rPr>
              <a:t>individuarne due</a:t>
            </a:r>
            <a:r>
              <a:rPr lang="it-IT" sz="2400" b="1" i="1">
                <a:latin typeface="Calibri" panose="020F0502020204030204" pitchFamily="34" charset="0"/>
              </a:rPr>
              <a:t>. </a:t>
            </a:r>
            <a:endParaRPr lang="it-IT" sz="24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D2B61125-D5C1-4D8A-BE3B-07C82551EFAC}" type="slidenum">
              <a:rPr lang="it-IT" altLang="it-IT" smtClean="0"/>
              <a:pPr>
                <a:defRPr/>
              </a:pPr>
              <a:t>13</a:t>
            </a:fld>
            <a:endParaRPr lang="it-IT" altLang="it-IT"/>
          </a:p>
        </p:txBody>
      </p:sp>
      <p:pic>
        <p:nvPicPr>
          <p:cNvPr id="1026" name="Picture 2" descr="Il filosofo Remo Bode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114" t="883" r="4997" b="32450"/>
          <a:stretch/>
        </p:blipFill>
        <p:spPr bwMode="auto">
          <a:xfrm>
            <a:off x="6516216" y="188640"/>
            <a:ext cx="2376000" cy="153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117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pPr algn="ctr"/>
            <a:r>
              <a:rPr lang="it-IT" dirty="0" smtClean="0">
                <a:solidFill>
                  <a:schemeClr val="bg1"/>
                </a:solidFill>
              </a:rPr>
              <a:t>violenza</a:t>
            </a:r>
            <a:br>
              <a:rPr lang="it-IT" dirty="0" smtClean="0">
                <a:solidFill>
                  <a:schemeClr val="bg1"/>
                </a:solidFill>
              </a:rPr>
            </a:br>
            <a:endParaRPr lang="it-IT" dirty="0">
              <a:solidFill>
                <a:schemeClr val="bg1"/>
              </a:solidFill>
            </a:endParaRPr>
          </a:p>
        </p:txBody>
      </p:sp>
      <p:sp>
        <p:nvSpPr>
          <p:cNvPr id="12" name="Segnaposto testo 11"/>
          <p:cNvSpPr>
            <a:spLocks noGrp="1"/>
          </p:cNvSpPr>
          <p:nvPr>
            <p:ph type="body" sz="half" idx="2"/>
          </p:nvPr>
        </p:nvSpPr>
        <p:spPr/>
        <p:txBody>
          <a:bodyPr>
            <a:normAutofit/>
          </a:bodyPr>
          <a:lstStyle/>
          <a:p>
            <a:pPr algn="ctr"/>
            <a:endParaRPr lang="it-IT" sz="1800" dirty="0" smtClean="0">
              <a:solidFill>
                <a:schemeClr val="bg1"/>
              </a:solidFill>
            </a:endParaRPr>
          </a:p>
          <a:p>
            <a:pPr algn="ctr"/>
            <a:r>
              <a:rPr lang="it-IT" sz="3200" b="1" dirty="0" smtClean="0">
                <a:solidFill>
                  <a:schemeClr val="bg1"/>
                </a:solidFill>
              </a:rPr>
              <a:t>SE LA RICONOSCI LA EVITI</a:t>
            </a:r>
            <a:endParaRPr lang="it-IT" sz="3200" b="1" dirty="0">
              <a:solidFill>
                <a:schemeClr val="bg1"/>
              </a:solidFill>
            </a:endParaRPr>
          </a:p>
        </p:txBody>
      </p:sp>
      <p:pic>
        <p:nvPicPr>
          <p:cNvPr id="13"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t="19" b="19"/>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3"/>
          <p:cNvSpPr>
            <a:spLocks noGrp="1"/>
          </p:cNvSpPr>
          <p:nvPr>
            <p:ph idx="1"/>
          </p:nvPr>
        </p:nvSpPr>
        <p:spPr>
          <a:xfrm>
            <a:off x="323850" y="260350"/>
            <a:ext cx="7677174" cy="4525963"/>
          </a:xfrm>
        </p:spPr>
        <p:txBody>
          <a:bodyPr/>
          <a:lstStyle/>
          <a:p>
            <a:pPr marL="179388" indent="-457200" algn="just">
              <a:spcBef>
                <a:spcPct val="0"/>
              </a:spcBef>
              <a:buFontTx/>
              <a:buNone/>
            </a:pPr>
            <a:r>
              <a:rPr lang="it-IT" altLang="it-IT" sz="2400" dirty="0" smtClean="0">
                <a:latin typeface="Calibri" pitchFamily="34" charset="0"/>
              </a:rPr>
              <a:t>   Dire che gli uomini sono tutti uguali non solo è scorretto, ma diffonde la falsa idea che la violenza sia insita nella natura maschile. </a:t>
            </a:r>
          </a:p>
          <a:p>
            <a:pPr marL="179388" indent="-457200" algn="just">
              <a:spcBef>
                <a:spcPct val="0"/>
              </a:spcBef>
              <a:buFontTx/>
              <a:buNone/>
            </a:pPr>
            <a:r>
              <a:rPr lang="it-IT" altLang="it-IT" sz="2400" dirty="0" smtClean="0">
                <a:latin typeface="Calibri" pitchFamily="34" charset="0"/>
              </a:rPr>
              <a:t>  Chi stupra non lo fa in quanto maschio, il maschilismo non si trasmette per via genetica. </a:t>
            </a:r>
          </a:p>
          <a:p>
            <a:pPr marL="179388" indent="-457200" algn="just">
              <a:spcBef>
                <a:spcPct val="0"/>
              </a:spcBef>
              <a:buFontTx/>
              <a:buNone/>
            </a:pPr>
            <a:r>
              <a:rPr lang="it-IT" altLang="it-IT" sz="2400" dirty="0" smtClean="0">
                <a:latin typeface="Calibri" pitchFamily="34" charset="0"/>
              </a:rPr>
              <a:t>  L’uomo può essere il miglior alleato delle donne nella lotta alla violenza, soprattutto quando di fronte a messaggi come “in fondo se l’è cercata, ma chissà come era vestita, le donne sono tutte un po’ puttane”, non restano zitti offrendo l’idea di essere conniventi.</a:t>
            </a:r>
          </a:p>
        </p:txBody>
      </p:sp>
      <p:sp>
        <p:nvSpPr>
          <p:cNvPr id="35843"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0C34EE25-0A45-4F3C-9EAA-BDA784AD5990}" type="slidenum">
              <a:rPr lang="it-IT" altLang="it-IT" sz="1400" smtClean="0"/>
              <a:pPr eaLnBrk="1" hangingPunct="1">
                <a:spcBef>
                  <a:spcPct val="0"/>
                </a:spcBef>
                <a:buFontTx/>
                <a:buNone/>
              </a:pPr>
              <a:t>15</a:t>
            </a:fld>
            <a:endParaRPr lang="it-IT" altLang="it-IT" sz="1400" smtClean="0"/>
          </a:p>
        </p:txBody>
      </p:sp>
      <p:pic>
        <p:nvPicPr>
          <p:cNvPr id="35844" name="Picture 4" descr="http://www.noino.org/immagini/BANNER_640x390.gif">
            <a:hlinkClick r:id="rId2"/>
          </p:cNvPr>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4678" y="4121150"/>
            <a:ext cx="486410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389098" y="1143000"/>
            <a:ext cx="3429000" cy="1714496"/>
          </a:xfrm>
        </p:spPr>
        <p:txBody>
          <a:bodyPr/>
          <a:lstStyle/>
          <a:p>
            <a:endParaRPr lang="it-IT" dirty="0"/>
          </a:p>
        </p:txBody>
      </p:sp>
      <p:sp>
        <p:nvSpPr>
          <p:cNvPr id="7" name="Segnaposto testo 6"/>
          <p:cNvSpPr>
            <a:spLocks noGrp="1"/>
          </p:cNvSpPr>
          <p:nvPr>
            <p:ph type="body" sz="half" idx="2"/>
          </p:nvPr>
        </p:nvSpPr>
        <p:spPr/>
        <p:txBody>
          <a:bodyPr/>
          <a:lstStyle/>
          <a:p>
            <a:pPr lvl="0" algn="just"/>
            <a:r>
              <a:rPr lang="it-IT" b="1" dirty="0" smtClean="0">
                <a:solidFill>
                  <a:schemeClr val="bg1"/>
                </a:solidFill>
              </a:rPr>
              <a:t>Nessun comportamento delle donne può giustificare l'uso della violenza. Spesso le donne hanno una relazione con chi le maltratta, ma  avere parte attiva in una reazione non significa essere responsabili o provocare la violenza</a:t>
            </a:r>
            <a:endParaRPr lang="it-IT" dirty="0" smtClean="0">
              <a:solidFill>
                <a:schemeClr val="bg1"/>
              </a:solidFill>
            </a:endParaRPr>
          </a:p>
          <a:p>
            <a:endParaRPr lang="it-IT" dirty="0"/>
          </a:p>
        </p:txBody>
      </p:sp>
      <p:pic>
        <p:nvPicPr>
          <p:cNvPr id="18"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t="19" b="19"/>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contenuto 2"/>
          <p:cNvSpPr>
            <a:spLocks noGrp="1"/>
          </p:cNvSpPr>
          <p:nvPr>
            <p:ph idx="1"/>
          </p:nvPr>
        </p:nvSpPr>
        <p:spPr>
          <a:xfrm>
            <a:off x="250825" y="515938"/>
            <a:ext cx="6132513" cy="5792787"/>
          </a:xfrm>
        </p:spPr>
        <p:txBody>
          <a:bodyPr/>
          <a:lstStyle/>
          <a:p>
            <a:pPr marL="179388" indent="-457200" algn="just">
              <a:spcBef>
                <a:spcPct val="0"/>
              </a:spcBef>
              <a:buFontTx/>
              <a:buNone/>
            </a:pPr>
            <a:r>
              <a:rPr lang="it-IT" altLang="it-IT" sz="2400" dirty="0" smtClean="0">
                <a:latin typeface="Calibri" panose="020F0502020204030204" pitchFamily="34" charset="0"/>
              </a:rPr>
              <a:t>   Ragazze: continuiamo pure a credere all’amore eterno e continuiamo a raccontare alle nostre amiche tutte le romanticherie che ci piacciono, ma non tralasciamo mai di chiederci e di chiedere </a:t>
            </a:r>
            <a:r>
              <a:rPr lang="it-IT" altLang="it-IT" sz="2400" b="1" dirty="0" smtClean="0">
                <a:solidFill>
                  <a:srgbClr val="FF0000"/>
                </a:solidFill>
                <a:latin typeface="Calibri" panose="020F0502020204030204" pitchFamily="34" charset="0"/>
              </a:rPr>
              <a:t>“Ti rispetta?”</a:t>
            </a:r>
          </a:p>
          <a:p>
            <a:pPr marL="179388" indent="-457200" algn="just">
              <a:spcBef>
                <a:spcPct val="0"/>
              </a:spcBef>
              <a:buFontTx/>
              <a:buNone/>
            </a:pPr>
            <a:r>
              <a:rPr lang="it-IT" altLang="it-IT" sz="2400" dirty="0" smtClean="0">
                <a:latin typeface="Calibri" panose="020F0502020204030204" pitchFamily="34" charset="0"/>
              </a:rPr>
              <a:t>   Ficchiamoci in testa che questa domanda è essenziale. </a:t>
            </a:r>
          </a:p>
          <a:p>
            <a:pPr marL="179388" indent="-457200" algn="just">
              <a:spcBef>
                <a:spcPct val="0"/>
              </a:spcBef>
              <a:buFontTx/>
              <a:buNone/>
            </a:pPr>
            <a:r>
              <a:rPr lang="it-IT" altLang="it-IT" sz="2400" dirty="0" smtClean="0">
                <a:latin typeface="Calibri" panose="020F0502020204030204" pitchFamily="34" charset="0"/>
              </a:rPr>
              <a:t>   Ficchiamoci in testa che il solo vero amore è quello che ti rispetta. </a:t>
            </a:r>
          </a:p>
        </p:txBody>
      </p:sp>
      <p:sp>
        <p:nvSpPr>
          <p:cNvPr id="136195" name="Segnaposto numero diapositiva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94ACFDAB-0184-48C3-9BDA-76D7E33D8C4E}" type="slidenum">
              <a:rPr lang="it-IT" altLang="it-IT" sz="1400" smtClean="0"/>
              <a:pPr eaLnBrk="1" hangingPunct="1">
                <a:spcBef>
                  <a:spcPct val="0"/>
                </a:spcBef>
                <a:buFontTx/>
                <a:buNone/>
              </a:pPr>
              <a:t>17</a:t>
            </a:fld>
            <a:endParaRPr lang="it-IT" altLang="it-IT" sz="1400" smtClean="0"/>
          </a:p>
        </p:txBody>
      </p:sp>
      <p:pic>
        <p:nvPicPr>
          <p:cNvPr id="136196" name="Picture 2" descr="http://www.corvorosso.it/systemFiles/images/ilmioeiltuo18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125" y="3429000"/>
            <a:ext cx="2398713"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contenuto 2"/>
          <p:cNvSpPr>
            <a:spLocks noGrp="1"/>
          </p:cNvSpPr>
          <p:nvPr>
            <p:ph idx="1"/>
          </p:nvPr>
        </p:nvSpPr>
        <p:spPr>
          <a:xfrm>
            <a:off x="519113" y="692150"/>
            <a:ext cx="7696225" cy="4525963"/>
          </a:xfrm>
        </p:spPr>
        <p:txBody>
          <a:bodyPr>
            <a:normAutofit fontScale="92500" lnSpcReduction="20000"/>
          </a:bodyPr>
          <a:lstStyle/>
          <a:p>
            <a:pPr algn="just">
              <a:buFontTx/>
              <a:buNone/>
            </a:pPr>
            <a:r>
              <a:rPr lang="it-IT" altLang="it-IT" sz="2400" i="1" dirty="0" smtClean="0"/>
              <a:t>   Stai attenta a chi ti dice troppo spesso cosa fare, senza chiedersi cosa vorresti fare tu.</a:t>
            </a:r>
          </a:p>
          <a:p>
            <a:pPr algn="just">
              <a:buFontTx/>
              <a:buNone/>
            </a:pPr>
            <a:r>
              <a:rPr lang="it-IT" altLang="it-IT" sz="2400" i="1" dirty="0" smtClean="0"/>
              <a:t>   </a:t>
            </a:r>
            <a:r>
              <a:rPr lang="it-IT" altLang="it-IT" sz="2400" i="1" dirty="0" smtClean="0">
                <a:solidFill>
                  <a:srgbClr val="FF0000"/>
                </a:solidFill>
              </a:rPr>
              <a:t>Stai attenta a chi ti promette amore per qualcosa in cambio.</a:t>
            </a:r>
          </a:p>
          <a:p>
            <a:pPr algn="just">
              <a:buFontTx/>
              <a:buNone/>
            </a:pPr>
            <a:r>
              <a:rPr lang="it-IT" altLang="it-IT" sz="2400" i="1" dirty="0" smtClean="0"/>
              <a:t>   Stai attenta a chi ti tratta male e giustifica il suo comportamento come necessario.</a:t>
            </a:r>
          </a:p>
          <a:p>
            <a:pPr algn="just">
              <a:buFontTx/>
              <a:buNone/>
            </a:pPr>
            <a:r>
              <a:rPr lang="it-IT" altLang="it-IT" sz="2400" i="1" dirty="0" smtClean="0"/>
              <a:t>   </a:t>
            </a:r>
            <a:r>
              <a:rPr lang="it-IT" altLang="it-IT" sz="2400" i="1" dirty="0" smtClean="0">
                <a:solidFill>
                  <a:srgbClr val="FF0000"/>
                </a:solidFill>
              </a:rPr>
              <a:t>Stai attenta a chi non ti fa mai un apprezzamento.</a:t>
            </a:r>
          </a:p>
          <a:p>
            <a:pPr algn="just">
              <a:buFontTx/>
              <a:buNone/>
            </a:pPr>
            <a:r>
              <a:rPr lang="it-IT" altLang="it-IT" sz="2400" i="1" dirty="0" smtClean="0"/>
              <a:t>   Stai attenta a chi non ha fiducia in te.</a:t>
            </a:r>
          </a:p>
          <a:p>
            <a:pPr algn="just">
              <a:buFontTx/>
              <a:buNone/>
            </a:pPr>
            <a:r>
              <a:rPr lang="it-IT" altLang="it-IT" sz="2400" i="1" dirty="0" smtClean="0"/>
              <a:t>   </a:t>
            </a:r>
            <a:r>
              <a:rPr lang="it-IT" altLang="it-IT" sz="2400" i="1" dirty="0" smtClean="0">
                <a:solidFill>
                  <a:srgbClr val="FF0000"/>
                </a:solidFill>
              </a:rPr>
              <a:t>Stai attenta a chi ti fa sentire in colpa, come se tu fossi sbagliata.</a:t>
            </a:r>
          </a:p>
          <a:p>
            <a:pPr algn="just">
              <a:buFontTx/>
              <a:buNone/>
            </a:pPr>
            <a:r>
              <a:rPr lang="it-IT" altLang="it-IT" sz="2400" i="1" dirty="0" smtClean="0"/>
              <a:t>   Stai attenta a chi ti vuole "troppo bella", "troppo gentile", "troppo buona", "troppo disponibile".</a:t>
            </a:r>
          </a:p>
          <a:p>
            <a:pPr algn="just">
              <a:buFontTx/>
              <a:buNone/>
            </a:pPr>
            <a:r>
              <a:rPr lang="it-IT" altLang="it-IT" sz="2400" i="1" dirty="0" smtClean="0"/>
              <a:t>    </a:t>
            </a:r>
            <a:r>
              <a:rPr lang="it-IT" altLang="it-IT" sz="2400" i="1" dirty="0" smtClean="0">
                <a:solidFill>
                  <a:srgbClr val="FF0000"/>
                </a:solidFill>
              </a:rPr>
              <a:t>Stai attenta a chi non ti vuole per quello che sei e cerca di modificarti in un'altra.</a:t>
            </a:r>
          </a:p>
        </p:txBody>
      </p:sp>
      <p:sp>
        <p:nvSpPr>
          <p:cNvPr id="148483"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1FB1F55A-5B2F-4263-95F4-1591B15DED64}" type="slidenum">
              <a:rPr lang="it-IT" altLang="it-IT" sz="1400" smtClean="0"/>
              <a:pPr eaLnBrk="1" hangingPunct="1">
                <a:spcBef>
                  <a:spcPct val="0"/>
                </a:spcBef>
                <a:buFontTx/>
                <a:buNone/>
              </a:pPr>
              <a:t>18</a:t>
            </a:fld>
            <a:endParaRPr lang="it-IT" altLang="it-IT" sz="14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s://fbcdn-sphotos-g-a.akamaihd.net/hphotos-ak-ash3/1385014_475320695908123_530294103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274" t="7967" r="4448" b="6171"/>
          <a:stretch>
            <a:fillRect/>
          </a:stretch>
        </p:blipFill>
        <p:spPr bwMode="auto">
          <a:xfrm>
            <a:off x="2051050" y="404813"/>
            <a:ext cx="4716463" cy="618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1"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9CD8C8D6-5F79-4D72-9680-C4AB84E93627}" type="slidenum">
              <a:rPr lang="it-IT" altLang="it-IT" sz="1400" smtClean="0"/>
              <a:pPr eaLnBrk="1" hangingPunct="1">
                <a:spcBef>
                  <a:spcPct val="0"/>
                </a:spcBef>
                <a:buFontTx/>
                <a:buNone/>
              </a:pPr>
              <a:t>19</a:t>
            </a:fld>
            <a:endParaRPr lang="it-IT" altLang="it-IT" sz="14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solidFill>
                  <a:schemeClr val="tx1"/>
                </a:solidFill>
              </a:rPr>
              <a:t>Perche’</a:t>
            </a:r>
            <a:r>
              <a:rPr lang="it-IT" dirty="0" smtClean="0">
                <a:solidFill>
                  <a:schemeClr val="tx1"/>
                </a:solidFill>
              </a:rPr>
              <a:t> oggi?</a:t>
            </a:r>
            <a:endParaRPr lang="it-IT" dirty="0">
              <a:solidFill>
                <a:schemeClr val="tx1"/>
              </a:solidFill>
            </a:endParaRPr>
          </a:p>
        </p:txBody>
      </p:sp>
      <p:sp>
        <p:nvSpPr>
          <p:cNvPr id="3" name="Segnaposto contenuto 2"/>
          <p:cNvSpPr>
            <a:spLocks noGrp="1"/>
          </p:cNvSpPr>
          <p:nvPr>
            <p:ph idx="1"/>
          </p:nvPr>
        </p:nvSpPr>
        <p:spPr/>
        <p:txBody>
          <a:bodyPr>
            <a:normAutofit fontScale="70000" lnSpcReduction="20000"/>
          </a:bodyPr>
          <a:lstStyle/>
          <a:p>
            <a:pPr>
              <a:buNone/>
            </a:pPr>
            <a:endParaRPr lang="it-IT" dirty="0" smtClean="0"/>
          </a:p>
          <a:p>
            <a:pPr algn="ctr">
              <a:buNone/>
            </a:pPr>
            <a:r>
              <a:rPr lang="it-IT" sz="2800" dirty="0" smtClean="0"/>
              <a:t>25 NOVEMBRE 2019</a:t>
            </a:r>
            <a:endParaRPr lang="it-IT" sz="4000" dirty="0" smtClean="0"/>
          </a:p>
          <a:p>
            <a:pPr algn="ctr">
              <a:buNone/>
            </a:pPr>
            <a:endParaRPr lang="it-IT" b="1" dirty="0" smtClean="0">
              <a:solidFill>
                <a:srgbClr val="FF0000"/>
              </a:solidFill>
            </a:endParaRPr>
          </a:p>
          <a:p>
            <a:pPr algn="ctr">
              <a:buNone/>
            </a:pPr>
            <a:r>
              <a:rPr lang="it-IT" b="1" dirty="0" smtClean="0">
                <a:solidFill>
                  <a:schemeClr val="accent1">
                    <a:lumMod val="50000"/>
                  </a:schemeClr>
                </a:solidFill>
              </a:rPr>
              <a:t>GIORNATA MONDIALE </a:t>
            </a:r>
          </a:p>
          <a:p>
            <a:pPr algn="ctr">
              <a:buNone/>
            </a:pPr>
            <a:r>
              <a:rPr lang="it-IT" b="1" dirty="0" smtClean="0">
                <a:solidFill>
                  <a:schemeClr val="accent1">
                    <a:lumMod val="50000"/>
                  </a:schemeClr>
                </a:solidFill>
              </a:rPr>
              <a:t>CONTRO LA VIOLENZA SULLE DONNE</a:t>
            </a:r>
          </a:p>
          <a:p>
            <a:pPr algn="ctr">
              <a:buNone/>
            </a:pPr>
            <a:endParaRPr lang="it-IT" b="1" dirty="0" smtClean="0">
              <a:solidFill>
                <a:srgbClr val="FF0000"/>
              </a:solidFill>
            </a:endParaRPr>
          </a:p>
          <a:p>
            <a:pPr algn="just">
              <a:buNone/>
            </a:pPr>
            <a:r>
              <a:rPr lang="it-IT" sz="2800" b="1" i="1" dirty="0" smtClean="0"/>
              <a:t>    Nel 1981 l'incontro femminista latinoamericano di Bogotà scelse il 25 novembre come data internazionale della lotta contro la violenza di genere per rendere omaggio alle sorelle </a:t>
            </a:r>
            <a:r>
              <a:rPr lang="it-IT" sz="2800" b="1" i="1" dirty="0" err="1" smtClean="0"/>
              <a:t>Mirabal</a:t>
            </a:r>
            <a:r>
              <a:rPr lang="it-IT" sz="2800" b="1" i="1" dirty="0" smtClean="0"/>
              <a:t>, tre dissidenti politiche della Repubblica Dominicana, brutalmente assassinate il 25 novembre 1960 per ordine del dittatore </a:t>
            </a:r>
            <a:r>
              <a:rPr lang="it-IT" sz="2800" b="1" i="1" dirty="0" err="1" smtClean="0"/>
              <a:t>Trujllo</a:t>
            </a:r>
            <a:r>
              <a:rPr lang="it-IT" sz="2800" b="1" i="1" dirty="0" smtClean="0"/>
              <a:t>. Dal 1999, con la risoluzione 54/134, l'ONU ha dichiarato questa data giornata mondiale per l'eliminazione della violenza contro le  donne, invitando governi ed organizzazioni internazionali ad organizzare attività per accrescere la consapevolezza dell'opinione pubblica su questo tema.</a:t>
            </a:r>
            <a:endParaRPr lang="it-IT" sz="2800" b="1" dirty="0" smtClean="0">
              <a:solidFill>
                <a:srgbClr val="FF0000"/>
              </a:solidFill>
            </a:endParaRP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075" y="153988"/>
            <a:ext cx="4656138" cy="658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B0683FFC-B71A-4541-BE80-FC17DBD15713}" type="slidenum">
              <a:rPr lang="it-IT" altLang="it-IT" sz="1400" smtClean="0"/>
              <a:pPr eaLnBrk="1" hangingPunct="1">
                <a:spcBef>
                  <a:spcPct val="0"/>
                </a:spcBef>
                <a:buFontTx/>
                <a:buNone/>
              </a:pPr>
              <a:t>20</a:t>
            </a:fld>
            <a:endParaRPr lang="it-IT" altLang="it-IT" sz="14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sphotos-b.ak.fbcdn.net/hphotos-ak-ash3/554907_573682822642548_2071326582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8" y="1916113"/>
            <a:ext cx="9037637" cy="334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9" name="Titolo 1"/>
          <p:cNvSpPr>
            <a:spLocks noGrp="1"/>
          </p:cNvSpPr>
          <p:nvPr>
            <p:ph type="title"/>
          </p:nvPr>
        </p:nvSpPr>
        <p:spPr/>
        <p:txBody>
          <a:bodyPr/>
          <a:lstStyle/>
          <a:p>
            <a:r>
              <a:rPr lang="it-IT" altLang="it-IT" sz="3600" dirty="0" smtClean="0">
                <a:solidFill>
                  <a:schemeClr val="tx1"/>
                </a:solidFill>
                <a:latin typeface="Calibri" pitchFamily="34" charset="0"/>
              </a:rPr>
              <a:t>Questo non è amore</a:t>
            </a:r>
          </a:p>
        </p:txBody>
      </p:sp>
      <p:sp>
        <p:nvSpPr>
          <p:cNvPr id="167940"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7AC32B26-40F5-42AC-860A-CC9A6317F6EE}" type="slidenum">
              <a:rPr lang="it-IT" altLang="it-IT" sz="1400" smtClean="0"/>
              <a:pPr eaLnBrk="1" hangingPunct="1">
                <a:spcBef>
                  <a:spcPct val="0"/>
                </a:spcBef>
                <a:buFontTx/>
                <a:buNone/>
              </a:pPr>
              <a:t>21</a:t>
            </a:fld>
            <a:endParaRPr lang="it-IT" altLang="it-IT" sz="14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solidFill>
                  <a:schemeClr val="accent1">
                    <a:lumMod val="50000"/>
                  </a:schemeClr>
                </a:solidFill>
              </a:rPr>
              <a:t>La violenza contro le donne</a:t>
            </a:r>
            <a:br>
              <a:rPr lang="it-IT" sz="2400" dirty="0" smtClean="0">
                <a:solidFill>
                  <a:schemeClr val="accent1">
                    <a:lumMod val="50000"/>
                  </a:schemeClr>
                </a:solidFill>
              </a:rPr>
            </a:br>
            <a:r>
              <a:rPr lang="it-IT" sz="2800" dirty="0" smtClean="0">
                <a:solidFill>
                  <a:schemeClr val="accent1">
                    <a:lumMod val="50000"/>
                  </a:schemeClr>
                </a:solidFill>
              </a:rPr>
              <a:t>definizione </a:t>
            </a:r>
            <a:r>
              <a:rPr lang="it-IT" sz="2800" dirty="0" err="1" smtClean="0">
                <a:solidFill>
                  <a:schemeClr val="accent1">
                    <a:lumMod val="50000"/>
                  </a:schemeClr>
                </a:solidFill>
              </a:rPr>
              <a:t>onu</a:t>
            </a:r>
            <a:r>
              <a:rPr lang="it-IT" sz="2800" dirty="0" smtClean="0">
                <a:solidFill>
                  <a:schemeClr val="accent1">
                    <a:lumMod val="50000"/>
                  </a:schemeClr>
                </a:solidFill>
              </a:rPr>
              <a:t> 1993</a:t>
            </a:r>
            <a:endParaRPr lang="it-IT" sz="2800" dirty="0">
              <a:solidFill>
                <a:schemeClr val="accent1">
                  <a:lumMod val="50000"/>
                </a:schemeClr>
              </a:solidFill>
            </a:endParaRPr>
          </a:p>
        </p:txBody>
      </p:sp>
      <p:sp>
        <p:nvSpPr>
          <p:cNvPr id="3" name="Segnaposto contenuto 2"/>
          <p:cNvSpPr>
            <a:spLocks noGrp="1"/>
          </p:cNvSpPr>
          <p:nvPr>
            <p:ph idx="1"/>
          </p:nvPr>
        </p:nvSpPr>
        <p:spPr/>
        <p:txBody>
          <a:bodyPr>
            <a:normAutofit/>
          </a:bodyPr>
          <a:lstStyle/>
          <a:p>
            <a:pPr algn="just">
              <a:buNone/>
            </a:pPr>
            <a:r>
              <a:rPr lang="it-IT" sz="2000" dirty="0" smtClean="0"/>
              <a:t> </a:t>
            </a:r>
          </a:p>
          <a:p>
            <a:pPr algn="just">
              <a:buNone/>
            </a:pPr>
            <a:endParaRPr lang="it-IT" sz="2000" dirty="0" smtClean="0"/>
          </a:p>
          <a:p>
            <a:pPr algn="just">
              <a:buNone/>
            </a:pPr>
            <a:r>
              <a:rPr lang="it-IT" sz="2400" dirty="0" smtClean="0"/>
              <a:t>  “… la violenza contro le donne è la manifestazione di una disparità storica nei rapporti di forza tra uomo e donna, che ha portato al dominio dell’uomo sulle donne e alla discriminazione contro di loro, e ha impedito un vero progresso nella condizione delle </a:t>
            </a:r>
            <a:r>
              <a:rPr lang="it-IT" sz="2400" dirty="0" err="1" smtClean="0"/>
              <a:t>donne…</a:t>
            </a:r>
            <a:r>
              <a:rPr lang="it-IT" sz="2400" dirty="0" smtClean="0"/>
              <a:t>”</a:t>
            </a:r>
          </a:p>
          <a:p>
            <a:pPr algn="just">
              <a:buNone/>
            </a:pPr>
            <a:endParaRPr lang="it-IT" sz="2400" dirty="0" smtClean="0"/>
          </a:p>
          <a:p>
            <a:pPr algn="r">
              <a:buNone/>
            </a:pPr>
            <a:r>
              <a:rPr lang="it-IT" sz="2400" b="1" i="1" dirty="0" smtClean="0"/>
              <a:t> </a:t>
            </a:r>
            <a:r>
              <a:rPr lang="it-IT" sz="1600" b="1" i="1" dirty="0" err="1" smtClean="0"/>
              <a:t>Declaration</a:t>
            </a:r>
            <a:r>
              <a:rPr lang="it-IT" sz="1600" b="1" i="1" dirty="0" smtClean="0"/>
              <a:t> on the </a:t>
            </a:r>
            <a:r>
              <a:rPr lang="it-IT" sz="1600" b="1" i="1" dirty="0" err="1" smtClean="0"/>
              <a:t>elimination</a:t>
            </a:r>
            <a:r>
              <a:rPr lang="it-IT" sz="1600" b="1" i="1" dirty="0" smtClean="0"/>
              <a:t>  on </a:t>
            </a:r>
            <a:r>
              <a:rPr lang="it-IT" sz="1600" b="1" i="1" dirty="0" err="1" smtClean="0"/>
              <a:t>violence</a:t>
            </a:r>
            <a:r>
              <a:rPr lang="it-IT" sz="1600" b="1" i="1" dirty="0" smtClean="0"/>
              <a:t> </a:t>
            </a:r>
            <a:r>
              <a:rPr lang="it-IT" sz="1600" b="1" i="1" dirty="0" err="1" smtClean="0"/>
              <a:t>against</a:t>
            </a:r>
            <a:r>
              <a:rPr lang="it-IT" sz="1600" b="1" i="1" dirty="0" smtClean="0"/>
              <a:t> women</a:t>
            </a:r>
          </a:p>
          <a:p>
            <a:pPr algn="r">
              <a:buNone/>
            </a:pPr>
            <a:r>
              <a:rPr lang="it-IT" sz="1600" b="1" dirty="0" smtClean="0"/>
              <a:t>Adottata dall’Assemblea generale delle Nazioni unite il 20 dicembre 1993</a:t>
            </a:r>
          </a:p>
          <a:p>
            <a:pPr algn="just">
              <a:buNone/>
            </a:pPr>
            <a:endParaRPr lang="it-I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numero diapositiva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spcBef>
                <a:spcPct val="0"/>
              </a:spcBef>
              <a:buFontTx/>
              <a:buNone/>
            </a:pPr>
            <a:fld id="{370BCD28-E08B-419C-A1A1-DF1EC7E57FE5}" type="slidenum">
              <a:rPr lang="it-IT" altLang="it-IT" sz="1200">
                <a:solidFill>
                  <a:srgbClr val="898989"/>
                </a:solidFill>
                <a:latin typeface="Times New Roman" pitchFamily="18" charset="0"/>
              </a:rPr>
              <a:pPr algn="r" eaLnBrk="1" hangingPunct="1">
                <a:spcBef>
                  <a:spcPct val="0"/>
                </a:spcBef>
                <a:buFontTx/>
                <a:buNone/>
              </a:pPr>
              <a:t>4</a:t>
            </a:fld>
            <a:endParaRPr lang="it-IT" altLang="it-IT" sz="1200">
              <a:solidFill>
                <a:srgbClr val="898989"/>
              </a:solidFill>
              <a:latin typeface="Times New Roman" pitchFamily="18" charset="0"/>
            </a:endParaRPr>
          </a:p>
        </p:txBody>
      </p:sp>
      <p:sp>
        <p:nvSpPr>
          <p:cNvPr id="118790"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9D4128FB-AB54-4F15-921B-DB5B211CA612}" type="slidenum">
              <a:rPr lang="it-IT" altLang="it-IT" sz="1400" smtClean="0"/>
              <a:pPr eaLnBrk="1" hangingPunct="1">
                <a:spcBef>
                  <a:spcPct val="0"/>
                </a:spcBef>
                <a:buFontTx/>
                <a:buNone/>
              </a:pPr>
              <a:t>4</a:t>
            </a:fld>
            <a:endParaRPr lang="it-IT" altLang="it-IT" sz="1400" smtClean="0"/>
          </a:p>
        </p:txBody>
      </p:sp>
      <p:sp>
        <p:nvSpPr>
          <p:cNvPr id="118787" name="Rectangle 2"/>
          <p:cNvSpPr>
            <a:spLocks noGrp="1" noChangeArrowheads="1"/>
          </p:cNvSpPr>
          <p:nvPr>
            <p:ph type="title" idx="4294967295"/>
          </p:nvPr>
        </p:nvSpPr>
        <p:spPr>
          <a:xfrm>
            <a:off x="357158" y="538163"/>
            <a:ext cx="5214974" cy="874712"/>
          </a:xfrm>
        </p:spPr>
        <p:txBody>
          <a:bodyPr>
            <a:normAutofit fontScale="90000"/>
          </a:bodyPr>
          <a:lstStyle/>
          <a:p>
            <a:r>
              <a:rPr lang="en-GB" altLang="it-IT" sz="3600" b="1" dirty="0" smtClean="0">
                <a:solidFill>
                  <a:schemeClr val="accent1">
                    <a:lumMod val="75000"/>
                  </a:schemeClr>
                </a:solidFill>
                <a:latin typeface="Calibri" pitchFamily="34" charset="0"/>
              </a:rPr>
              <a:t>Identikit</a:t>
            </a:r>
            <a:r>
              <a:rPr lang="it-IT" altLang="it-IT" sz="3600" b="1" dirty="0" smtClean="0">
                <a:solidFill>
                  <a:schemeClr val="accent1">
                    <a:lumMod val="75000"/>
                  </a:schemeClr>
                </a:solidFill>
                <a:latin typeface="Calibri" pitchFamily="34" charset="0"/>
              </a:rPr>
              <a:t> della violenza</a:t>
            </a:r>
          </a:p>
        </p:txBody>
      </p:sp>
      <p:sp>
        <p:nvSpPr>
          <p:cNvPr id="118788" name="Rectangle 3"/>
          <p:cNvSpPr>
            <a:spLocks noGrp="1" noChangeArrowheads="1"/>
          </p:cNvSpPr>
          <p:nvPr>
            <p:ph type="body" idx="4294967295"/>
          </p:nvPr>
        </p:nvSpPr>
        <p:spPr>
          <a:xfrm>
            <a:off x="0" y="1882775"/>
            <a:ext cx="8229600" cy="4210050"/>
          </a:xfrm>
        </p:spPr>
        <p:txBody>
          <a:bodyPr>
            <a:normAutofit lnSpcReduction="10000"/>
          </a:bodyPr>
          <a:lstStyle/>
          <a:p>
            <a:pPr algn="just">
              <a:lnSpc>
                <a:spcPct val="90000"/>
              </a:lnSpc>
              <a:buFontTx/>
              <a:buNone/>
            </a:pPr>
            <a:r>
              <a:rPr lang="it-IT" altLang="it-IT" sz="2400" b="1" dirty="0" smtClean="0">
                <a:latin typeface="Calibri" pitchFamily="34" charset="0"/>
              </a:rPr>
              <a:t>                      Le tipologie principali della violenza</a:t>
            </a:r>
          </a:p>
          <a:p>
            <a:pPr algn="just">
              <a:lnSpc>
                <a:spcPct val="90000"/>
              </a:lnSpc>
              <a:buFontTx/>
              <a:buNone/>
            </a:pPr>
            <a:r>
              <a:rPr lang="it-IT" altLang="it-IT" sz="2400" i="1" dirty="0" smtClean="0">
                <a:latin typeface="Calibri" pitchFamily="34" charset="0"/>
              </a:rPr>
              <a:t>- sessuale (stupro, tentato stupro, molestie, rapporto imposto, sfruttamento)</a:t>
            </a:r>
          </a:p>
          <a:p>
            <a:pPr algn="just">
              <a:lnSpc>
                <a:spcPct val="90000"/>
              </a:lnSpc>
              <a:buFontTx/>
              <a:buNone/>
            </a:pPr>
            <a:r>
              <a:rPr lang="it-IT" altLang="it-IT" sz="2400" i="1" dirty="0" smtClean="0">
                <a:latin typeface="Calibri" pitchFamily="34" charset="0"/>
              </a:rPr>
              <a:t>- fisica (percosse, ferite, mutilazioni, uccisioni)</a:t>
            </a:r>
          </a:p>
          <a:p>
            <a:pPr algn="just">
              <a:lnSpc>
                <a:spcPct val="90000"/>
              </a:lnSpc>
              <a:buFontTx/>
              <a:buNone/>
            </a:pPr>
            <a:r>
              <a:rPr lang="it-IT" altLang="it-IT" sz="2400" i="1" dirty="0" smtClean="0">
                <a:latin typeface="Calibri" pitchFamily="34" charset="0"/>
              </a:rPr>
              <a:t>- economica ( privazione di fondi e risorse)</a:t>
            </a:r>
          </a:p>
          <a:p>
            <a:pPr algn="just">
              <a:lnSpc>
                <a:spcPct val="90000"/>
              </a:lnSpc>
              <a:buFontTx/>
              <a:buNone/>
            </a:pPr>
            <a:r>
              <a:rPr lang="it-IT" altLang="it-IT" sz="2400" i="1" dirty="0" smtClean="0">
                <a:latin typeface="Calibri" pitchFamily="34" charset="0"/>
              </a:rPr>
              <a:t>- psicologica e verbale (minacce, ricatti, umiliazioni, denigrazioni, insulti).</a:t>
            </a:r>
          </a:p>
          <a:p>
            <a:pPr algn="just">
              <a:lnSpc>
                <a:spcPct val="90000"/>
              </a:lnSpc>
              <a:buFontTx/>
              <a:buNone/>
            </a:pPr>
            <a:endParaRPr lang="it-IT" altLang="it-IT" sz="1000" b="1" dirty="0" smtClean="0">
              <a:latin typeface="Calibri" pitchFamily="34" charset="0"/>
            </a:endParaRPr>
          </a:p>
          <a:p>
            <a:pPr algn="just">
              <a:lnSpc>
                <a:spcPct val="90000"/>
              </a:lnSpc>
              <a:buFontTx/>
              <a:buNone/>
            </a:pPr>
            <a:endParaRPr lang="it-IT" altLang="it-IT" sz="1000" b="1" dirty="0" smtClean="0">
              <a:latin typeface="Calibri" pitchFamily="34" charset="0"/>
            </a:endParaRPr>
          </a:p>
          <a:p>
            <a:pPr algn="just">
              <a:lnSpc>
                <a:spcPct val="90000"/>
              </a:lnSpc>
              <a:buFontTx/>
              <a:buNone/>
            </a:pPr>
            <a:r>
              <a:rPr lang="it-IT" altLang="it-IT" sz="2400" b="1" dirty="0" smtClean="0">
                <a:latin typeface="Calibri" pitchFamily="34" charset="0"/>
              </a:rPr>
              <a:t>           La violenza ha come autori uomini molto diversi</a:t>
            </a:r>
          </a:p>
          <a:p>
            <a:pPr algn="just">
              <a:lnSpc>
                <a:spcPct val="90000"/>
              </a:lnSpc>
              <a:buFontTx/>
              <a:buNone/>
            </a:pPr>
            <a:r>
              <a:rPr lang="it-IT" altLang="it-IT" sz="2400" i="1" dirty="0" smtClean="0">
                <a:latin typeface="Calibri" pitchFamily="34" charset="0"/>
              </a:rPr>
              <a:t>     Nessuna ricerca  ha rilevato specifici fattori come indicatori di rischio: né la razza, né l’età, né le condizioni socio-economiche e culturali, né una specifica condizione psico-patologica.</a:t>
            </a:r>
          </a:p>
        </p:txBody>
      </p:sp>
      <p:pic>
        <p:nvPicPr>
          <p:cNvPr id="118789"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8" y="357166"/>
            <a:ext cx="2286000" cy="151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fbcdn-sphotos-e-a.akamaihd.net/hphotos-ak-ash3/72634_511660958872461_1059146939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300" y="188913"/>
            <a:ext cx="4348163" cy="651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B76A1E3E-02A7-4493-85FA-3A36A7AF52DD}" type="slidenum">
              <a:rPr lang="it-IT" altLang="it-IT" sz="1400" smtClean="0"/>
              <a:pPr eaLnBrk="1" hangingPunct="1">
                <a:spcBef>
                  <a:spcPct val="0"/>
                </a:spcBef>
                <a:buFontTx/>
                <a:buNone/>
              </a:pPr>
              <a:t>5</a:t>
            </a:fld>
            <a:endParaRPr lang="it-IT" altLang="it-IT" sz="14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2"/>
          <p:cNvSpPr>
            <a:spLocks noGrp="1"/>
          </p:cNvSpPr>
          <p:nvPr>
            <p:ph type="title"/>
          </p:nvPr>
        </p:nvSpPr>
        <p:spPr>
          <a:xfrm>
            <a:off x="457200" y="269776"/>
            <a:ext cx="8229600" cy="1143000"/>
          </a:xfrm>
        </p:spPr>
        <p:txBody>
          <a:bodyPr/>
          <a:lstStyle/>
          <a:p>
            <a:r>
              <a:rPr lang="it-IT" altLang="it-IT" sz="4000" dirty="0" smtClean="0">
                <a:solidFill>
                  <a:schemeClr val="tx1"/>
                </a:solidFill>
                <a:latin typeface="Calibri" pitchFamily="34" charset="0"/>
              </a:rPr>
              <a:t>Scrive l’Accademia della Crusca</a:t>
            </a:r>
          </a:p>
        </p:txBody>
      </p:sp>
      <p:sp>
        <p:nvSpPr>
          <p:cNvPr id="79875" name="Segnaposto contenuto 3"/>
          <p:cNvSpPr>
            <a:spLocks noGrp="1"/>
          </p:cNvSpPr>
          <p:nvPr>
            <p:ph idx="1"/>
          </p:nvPr>
        </p:nvSpPr>
        <p:spPr>
          <a:xfrm>
            <a:off x="457200" y="1711349"/>
            <a:ext cx="7115196" cy="4525963"/>
          </a:xfrm>
        </p:spPr>
        <p:txBody>
          <a:bodyPr>
            <a:normAutofit fontScale="92500" lnSpcReduction="10000"/>
          </a:bodyPr>
          <a:lstStyle/>
          <a:p>
            <a:pPr algn="just">
              <a:buFontTx/>
              <a:buNone/>
            </a:pPr>
            <a:r>
              <a:rPr lang="it-IT" altLang="it-IT" sz="2800" i="1" dirty="0" smtClean="0">
                <a:latin typeface="Calibri" pitchFamily="34" charset="0"/>
              </a:rPr>
              <a:t>    E’ genericamente </a:t>
            </a:r>
            <a:r>
              <a:rPr lang="it-IT" altLang="it-IT" sz="2800" b="1" i="1" dirty="0" smtClean="0">
                <a:latin typeface="Calibri" pitchFamily="34" charset="0"/>
              </a:rPr>
              <a:t>omicidio</a:t>
            </a:r>
            <a:r>
              <a:rPr lang="it-IT" altLang="it-IT" sz="2800" i="1" dirty="0" smtClean="0">
                <a:latin typeface="Calibri" pitchFamily="34" charset="0"/>
              </a:rPr>
              <a:t> qualsiasi azione che abbia come conseguenza la morte di un soggetto da parte di un altro soggetto. </a:t>
            </a:r>
          </a:p>
          <a:p>
            <a:pPr algn="just">
              <a:buFontTx/>
              <a:buNone/>
            </a:pPr>
            <a:r>
              <a:rPr lang="it-IT" altLang="it-IT" sz="2800" i="1" dirty="0" smtClean="0">
                <a:latin typeface="Calibri" pitchFamily="34" charset="0"/>
              </a:rPr>
              <a:t>    E’ </a:t>
            </a:r>
            <a:r>
              <a:rPr lang="it-IT" altLang="it-IT" sz="2800" b="1" i="1" dirty="0" smtClean="0">
                <a:latin typeface="Calibri" pitchFamily="34" charset="0"/>
              </a:rPr>
              <a:t>uxoricidio </a:t>
            </a:r>
            <a:r>
              <a:rPr lang="it-IT" altLang="it-IT" sz="2800" i="1" dirty="0" smtClean="0">
                <a:latin typeface="Calibri" pitchFamily="34" charset="0"/>
              </a:rPr>
              <a:t>il provocare la morte della propria moglie, è infanticidio provocare la morte di un bambino. </a:t>
            </a:r>
          </a:p>
          <a:p>
            <a:pPr algn="just">
              <a:buFontTx/>
              <a:buNone/>
            </a:pPr>
            <a:r>
              <a:rPr lang="it-IT" altLang="it-IT" sz="2800" i="1" dirty="0" smtClean="0">
                <a:latin typeface="Calibri" pitchFamily="34" charset="0"/>
              </a:rPr>
              <a:t>     </a:t>
            </a:r>
            <a:r>
              <a:rPr lang="it-IT" altLang="it-IT" sz="2800" b="1" i="1" dirty="0" smtClean="0">
                <a:solidFill>
                  <a:srgbClr val="FF0000"/>
                </a:solidFill>
                <a:latin typeface="Calibri" pitchFamily="34" charset="0"/>
              </a:rPr>
              <a:t>E’ </a:t>
            </a:r>
            <a:r>
              <a:rPr lang="it-IT" altLang="it-IT" sz="2800" b="1" i="1" dirty="0" err="1" smtClean="0">
                <a:solidFill>
                  <a:srgbClr val="FF0000"/>
                </a:solidFill>
                <a:latin typeface="Calibri" pitchFamily="34" charset="0"/>
              </a:rPr>
              <a:t>femminicidio</a:t>
            </a:r>
            <a:r>
              <a:rPr lang="it-IT" altLang="it-IT" sz="2800" b="1" i="1" dirty="0" smtClean="0">
                <a:solidFill>
                  <a:srgbClr val="FF0000"/>
                </a:solidFill>
                <a:latin typeface="Calibri" pitchFamily="34" charset="0"/>
              </a:rPr>
              <a:t> provocare la morte di una donna, bambina o adulta, da parte del proprio compagno, marito, padre o di un uomo qualsiasi, conseguente al mancato assoggettamento fisico e psicologico della vittima.  </a:t>
            </a:r>
          </a:p>
        </p:txBody>
      </p:sp>
      <p:sp>
        <p:nvSpPr>
          <p:cNvPr id="79876"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6F20D43A-FF10-4E8B-8DC1-B89EF2403003}" type="slidenum">
              <a:rPr lang="it-IT" altLang="it-IT" sz="1400" smtClean="0"/>
              <a:pPr eaLnBrk="1" hangingPunct="1">
                <a:spcBef>
                  <a:spcPct val="0"/>
                </a:spcBef>
                <a:buFontTx/>
                <a:buNone/>
              </a:pPr>
              <a:t>6</a:t>
            </a:fld>
            <a:endParaRPr lang="it-IT" altLang="it-IT"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olo 5"/>
          <p:cNvSpPr>
            <a:spLocks noGrp="1"/>
          </p:cNvSpPr>
          <p:nvPr>
            <p:ph type="title"/>
          </p:nvPr>
        </p:nvSpPr>
        <p:spPr>
          <a:xfrm>
            <a:off x="457200" y="44450"/>
            <a:ext cx="8229600" cy="1143000"/>
          </a:xfrm>
        </p:spPr>
        <p:txBody>
          <a:bodyPr/>
          <a:lstStyle/>
          <a:p>
            <a:pPr algn="ctr"/>
            <a:r>
              <a:rPr lang="it-IT" altLang="it-IT" sz="4000" dirty="0" smtClean="0">
                <a:solidFill>
                  <a:schemeClr val="tx1"/>
                </a:solidFill>
                <a:latin typeface="Calibri" pitchFamily="34" charset="0"/>
              </a:rPr>
              <a:t>Le parole per </a:t>
            </a:r>
            <a:r>
              <a:rPr lang="it-IT" altLang="it-IT" sz="4000" b="1" dirty="0" smtClean="0">
                <a:solidFill>
                  <a:schemeClr val="tx1"/>
                </a:solidFill>
                <a:latin typeface="Calibri" pitchFamily="34" charset="0"/>
              </a:rPr>
              <a:t>raccontarlo</a:t>
            </a:r>
          </a:p>
        </p:txBody>
      </p:sp>
      <p:sp>
        <p:nvSpPr>
          <p:cNvPr id="207875" name="Segnaposto contenuto 6"/>
          <p:cNvSpPr>
            <a:spLocks noGrp="1"/>
          </p:cNvSpPr>
          <p:nvPr>
            <p:ph idx="1"/>
          </p:nvPr>
        </p:nvSpPr>
        <p:spPr>
          <a:xfrm>
            <a:off x="323851" y="1411288"/>
            <a:ext cx="7820050" cy="4970462"/>
          </a:xfrm>
        </p:spPr>
        <p:txBody>
          <a:bodyPr>
            <a:normAutofit fontScale="92500"/>
          </a:bodyPr>
          <a:lstStyle/>
          <a:p>
            <a:pPr marL="215900" algn="just">
              <a:spcBef>
                <a:spcPct val="0"/>
              </a:spcBef>
              <a:buFontTx/>
              <a:buNone/>
            </a:pPr>
            <a:r>
              <a:rPr lang="it-IT" altLang="it-IT" sz="2400" dirty="0" smtClean="0">
                <a:latin typeface="Calibri" pitchFamily="34" charset="0"/>
              </a:rPr>
              <a:t>   Il </a:t>
            </a:r>
            <a:r>
              <a:rPr lang="it-IT" altLang="it-IT" sz="2400" dirty="0" err="1" smtClean="0">
                <a:latin typeface="Calibri" pitchFamily="34" charset="0"/>
              </a:rPr>
              <a:t>femminicidio</a:t>
            </a:r>
            <a:r>
              <a:rPr lang="it-IT" altLang="it-IT" sz="2400" dirty="0" smtClean="0">
                <a:latin typeface="Calibri" pitchFamily="34" charset="0"/>
              </a:rPr>
              <a:t> nei media viene  generalmente legato a due motivi, ambedue fuorvianti: </a:t>
            </a:r>
            <a:r>
              <a:rPr lang="it-IT" altLang="it-IT" sz="2400" dirty="0" smtClean="0">
                <a:solidFill>
                  <a:schemeClr val="accent1">
                    <a:lumMod val="75000"/>
                  </a:schemeClr>
                </a:solidFill>
                <a:latin typeface="Calibri" pitchFamily="34" charset="0"/>
              </a:rPr>
              <a:t>l’</a:t>
            </a:r>
            <a:r>
              <a:rPr lang="it-IT" altLang="ja-JP" sz="2400" b="1" dirty="0" smtClean="0">
                <a:solidFill>
                  <a:schemeClr val="accent1">
                    <a:lumMod val="75000"/>
                  </a:schemeClr>
                </a:solidFill>
                <a:latin typeface="Calibri" pitchFamily="34" charset="0"/>
              </a:rPr>
              <a:t>amore</a:t>
            </a:r>
            <a:r>
              <a:rPr lang="it-IT" altLang="ja-JP" sz="2400" dirty="0" smtClean="0">
                <a:latin typeface="Calibri" pitchFamily="34" charset="0"/>
              </a:rPr>
              <a:t> o </a:t>
            </a:r>
            <a:r>
              <a:rPr lang="it-IT" altLang="ja-JP" sz="2400" dirty="0" smtClean="0">
                <a:solidFill>
                  <a:schemeClr val="accent1">
                    <a:lumMod val="75000"/>
                  </a:schemeClr>
                </a:solidFill>
                <a:latin typeface="Calibri" pitchFamily="34" charset="0"/>
              </a:rPr>
              <a:t>la </a:t>
            </a:r>
            <a:r>
              <a:rPr lang="it-IT" altLang="ja-JP" sz="2400" b="1" dirty="0" smtClean="0">
                <a:solidFill>
                  <a:schemeClr val="accent1">
                    <a:lumMod val="75000"/>
                  </a:schemeClr>
                </a:solidFill>
                <a:latin typeface="Calibri" pitchFamily="34" charset="0"/>
              </a:rPr>
              <a:t>malattia</a:t>
            </a:r>
            <a:r>
              <a:rPr lang="it-IT" altLang="ja-JP" sz="2400" dirty="0" smtClean="0">
                <a:latin typeface="Calibri" pitchFamily="34" charset="0"/>
              </a:rPr>
              <a:t>.</a:t>
            </a:r>
          </a:p>
          <a:p>
            <a:pPr marL="215900" algn="just">
              <a:spcBef>
                <a:spcPct val="0"/>
              </a:spcBef>
              <a:buFontTx/>
              <a:buNone/>
            </a:pPr>
            <a:r>
              <a:rPr lang="it-IT" altLang="it-IT" sz="2400" dirty="0" smtClean="0">
                <a:latin typeface="Calibri" pitchFamily="34" charset="0"/>
              </a:rPr>
              <a:t>   Quando il movente viene identificato nel </a:t>
            </a:r>
            <a:r>
              <a:rPr lang="it-IT" altLang="it-IT" sz="2400" b="1" dirty="0" smtClean="0">
                <a:latin typeface="Calibri" pitchFamily="34" charset="0"/>
              </a:rPr>
              <a:t>delitto passionale</a:t>
            </a:r>
            <a:r>
              <a:rPr lang="it-IT" altLang="it-IT" sz="2400" dirty="0" smtClean="0">
                <a:latin typeface="Calibri" pitchFamily="34" charset="0"/>
              </a:rPr>
              <a:t>, quello per «</a:t>
            </a:r>
            <a:r>
              <a:rPr lang="it-IT" altLang="ja-JP" sz="2400" dirty="0" smtClean="0">
                <a:latin typeface="Calibri" pitchFamily="34" charset="0"/>
              </a:rPr>
              <a:t>troppo amore»: si confonde l’amore con la rabbia o l’incapacità di affrontare solitudine e abbandono.</a:t>
            </a:r>
          </a:p>
          <a:p>
            <a:pPr marL="215900" algn="just">
              <a:spcBef>
                <a:spcPct val="0"/>
              </a:spcBef>
              <a:buFontTx/>
              <a:buNone/>
            </a:pPr>
            <a:r>
              <a:rPr lang="it-IT" altLang="it-IT" sz="2400" dirty="0" smtClean="0">
                <a:latin typeface="Calibri" pitchFamily="34" charset="0"/>
              </a:rPr>
              <a:t>   Quando è identificato con la malattia, si lega l’</a:t>
            </a:r>
            <a:r>
              <a:rPr lang="it-IT" altLang="ja-JP" sz="2400" dirty="0" smtClean="0">
                <a:latin typeface="Calibri" pitchFamily="34" charset="0"/>
              </a:rPr>
              <a:t>atto omicida ad una </a:t>
            </a:r>
            <a:r>
              <a:rPr lang="it-IT" altLang="ja-JP" sz="2400" b="1" dirty="0" smtClean="0">
                <a:latin typeface="Calibri" pitchFamily="34" charset="0"/>
              </a:rPr>
              <a:t>patologia</a:t>
            </a:r>
            <a:r>
              <a:rPr lang="it-IT" altLang="ja-JP" sz="2400" dirty="0" smtClean="0">
                <a:latin typeface="Calibri" pitchFamily="34" charset="0"/>
              </a:rPr>
              <a:t>. La violenza viene quasi sempre spiegata come un </a:t>
            </a:r>
            <a:r>
              <a:rPr lang="ja-JP" altLang="it-IT" sz="2400" dirty="0" smtClean="0">
                <a:latin typeface="Calibri" pitchFamily="34" charset="0"/>
              </a:rPr>
              <a:t>“</a:t>
            </a:r>
            <a:r>
              <a:rPr lang="it-IT" altLang="ja-JP" sz="2400" dirty="0" smtClean="0">
                <a:latin typeface="Calibri" pitchFamily="34" charset="0"/>
              </a:rPr>
              <a:t>raptus</a:t>
            </a:r>
            <a:r>
              <a:rPr lang="ja-JP" altLang="it-IT" sz="2400" dirty="0" smtClean="0">
                <a:latin typeface="Calibri" pitchFamily="34" charset="0"/>
              </a:rPr>
              <a:t>”</a:t>
            </a:r>
            <a:r>
              <a:rPr lang="it-IT" altLang="ja-JP" sz="2400" dirty="0" smtClean="0">
                <a:latin typeface="Calibri" pitchFamily="34" charset="0"/>
              </a:rPr>
              <a:t> o una </a:t>
            </a:r>
            <a:r>
              <a:rPr lang="ja-JP" altLang="it-IT" sz="2400" dirty="0" smtClean="0">
                <a:latin typeface="Calibri" pitchFamily="34" charset="0"/>
              </a:rPr>
              <a:t>“</a:t>
            </a:r>
            <a:r>
              <a:rPr lang="it-IT" altLang="ja-JP" sz="2400" dirty="0" smtClean="0">
                <a:latin typeface="Calibri" pitchFamily="34" charset="0"/>
              </a:rPr>
              <a:t>follia omicida</a:t>
            </a:r>
            <a:r>
              <a:rPr lang="ja-JP" altLang="it-IT" sz="2400" dirty="0" smtClean="0">
                <a:latin typeface="Calibri" pitchFamily="34" charset="0"/>
              </a:rPr>
              <a:t>”</a:t>
            </a:r>
            <a:r>
              <a:rPr lang="it-IT" altLang="ja-JP" sz="2400" dirty="0" smtClean="0">
                <a:latin typeface="Calibri" pitchFamily="34" charset="0"/>
              </a:rPr>
              <a:t>, anche se l’uccisione della donna avviene dopo anni di violenze familiari o </a:t>
            </a:r>
            <a:r>
              <a:rPr lang="it-IT" altLang="ja-JP" sz="2400" dirty="0" err="1" smtClean="0">
                <a:latin typeface="Calibri" pitchFamily="34" charset="0"/>
              </a:rPr>
              <a:t>stalking</a:t>
            </a:r>
            <a:r>
              <a:rPr lang="it-IT" altLang="ja-JP" sz="2400" dirty="0" smtClean="0">
                <a:latin typeface="Calibri" pitchFamily="34" charset="0"/>
              </a:rPr>
              <a:t>, e le indagini rivelano che il delitto era stato organizzato precedentemente .</a:t>
            </a:r>
          </a:p>
          <a:p>
            <a:pPr marL="215900" algn="just">
              <a:spcBef>
                <a:spcPct val="0"/>
              </a:spcBef>
              <a:buFontTx/>
              <a:buNone/>
            </a:pPr>
            <a:endParaRPr lang="it-IT" altLang="it-IT" sz="800" dirty="0" smtClean="0">
              <a:latin typeface="Calibri" pitchFamily="34" charset="0"/>
            </a:endParaRPr>
          </a:p>
          <a:p>
            <a:pPr marL="215900" algn="just">
              <a:spcBef>
                <a:spcPct val="0"/>
              </a:spcBef>
              <a:buFontTx/>
              <a:buNone/>
            </a:pPr>
            <a:r>
              <a:rPr lang="it-IT" altLang="it-IT" sz="2400" dirty="0" smtClean="0">
                <a:latin typeface="Calibri" pitchFamily="34" charset="0"/>
              </a:rPr>
              <a:t>   Con l’</a:t>
            </a:r>
            <a:r>
              <a:rPr lang="it-IT" altLang="ja-JP" sz="2400" dirty="0" smtClean="0">
                <a:latin typeface="Calibri" pitchFamily="34" charset="0"/>
              </a:rPr>
              <a:t>uso di queste  parole i giornalisti e le giornaliste  hanno la</a:t>
            </a:r>
            <a:r>
              <a:rPr lang="it-IT" altLang="ja-JP" sz="2400" b="1" dirty="0" smtClean="0">
                <a:latin typeface="Calibri" pitchFamily="34" charset="0"/>
              </a:rPr>
              <a:t> responsabilità </a:t>
            </a:r>
            <a:r>
              <a:rPr lang="it-IT" altLang="ja-JP" sz="2400" dirty="0" smtClean="0">
                <a:latin typeface="Calibri" pitchFamily="34" charset="0"/>
              </a:rPr>
              <a:t>più o meno consapevole di confermare la cultura che giustifica la violenza nei confronti delle donne.</a:t>
            </a:r>
            <a:r>
              <a:rPr lang="it-IT" altLang="ja-JP" sz="2400" dirty="0" smtClean="0"/>
              <a:t> </a:t>
            </a:r>
            <a:endParaRPr lang="it-IT" altLang="it-IT" sz="2400" dirty="0" smtClean="0"/>
          </a:p>
        </p:txBody>
      </p:sp>
      <p:sp>
        <p:nvSpPr>
          <p:cNvPr id="207876"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3D62D9FF-3177-4062-80FB-A48A03B99A78}" type="slidenum">
              <a:rPr lang="it-IT" altLang="it-IT" sz="1400" smtClean="0"/>
              <a:pPr eaLnBrk="1" hangingPunct="1">
                <a:spcBef>
                  <a:spcPct val="0"/>
                </a:spcBef>
                <a:buFontTx/>
                <a:buNone/>
              </a:pPr>
              <a:t>7</a:t>
            </a:fld>
            <a:endParaRPr lang="it-IT" altLang="it-IT" sz="1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sphotos-a.xx.fbcdn.net/hphotos-ash4/c0.0.403.403/p403x403/215051_10151338697130783_1613840647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2275" y="477838"/>
            <a:ext cx="5830888" cy="58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5" name="Segnaposto numero diapositiva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A58049E0-8305-4A55-9716-79192FBC3621}" type="slidenum">
              <a:rPr lang="it-IT" altLang="it-IT" sz="1400" smtClean="0"/>
              <a:pPr eaLnBrk="1" hangingPunct="1">
                <a:spcBef>
                  <a:spcPct val="0"/>
                </a:spcBef>
                <a:buFontTx/>
                <a:buNone/>
              </a:pPr>
              <a:t>8</a:t>
            </a:fld>
            <a:endParaRPr lang="it-IT" altLang="it-IT" sz="1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fld id="{46FFE5A3-3627-4ECD-9BE1-580507EDD964}" type="slidenum">
              <a:rPr lang="it-IT" altLang="it-IT" sz="1400" smtClean="0"/>
              <a:pPr eaLnBrk="1" hangingPunct="1">
                <a:spcBef>
                  <a:spcPct val="0"/>
                </a:spcBef>
                <a:buFontTx/>
                <a:buNone/>
              </a:pPr>
              <a:t>9</a:t>
            </a:fld>
            <a:endParaRPr lang="it-IT" altLang="it-IT" sz="1400" smtClean="0"/>
          </a:p>
        </p:txBody>
      </p:sp>
      <p:pic>
        <p:nvPicPr>
          <p:cNvPr id="22531" name="Picture 2" descr="http://luigirossi.ilcannocchiale.it/mediamanager/sys.user/22683/violenza-don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5135" r="5827"/>
          <a:stretch>
            <a:fillRect/>
          </a:stretch>
        </p:blipFill>
        <p:spPr bwMode="auto">
          <a:xfrm>
            <a:off x="1187450" y="620713"/>
            <a:ext cx="3105150"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4" descr="http://www.saluter.it/news/regione/copy2_of_linee-indirizzo-donne-e-minori/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t="4471" r="32336" b="50000"/>
          <a:stretch>
            <a:fillRect/>
          </a:stretch>
        </p:blipFill>
        <p:spPr bwMode="auto">
          <a:xfrm>
            <a:off x="4427538" y="2438400"/>
            <a:ext cx="3910012"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338</TotalTime>
  <Words>772</Words>
  <Application>Microsoft Office PowerPoint</Application>
  <PresentationFormat>Presentazione su schermo (4:3)</PresentationFormat>
  <Paragraphs>81</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Mito</vt:lpstr>
      <vt:lpstr>  La violenza contro le donne  presentazione in p.p. a cura della referente per le Pari opportunità prof.ssa Teresa vespucci    </vt:lpstr>
      <vt:lpstr>Perche’ oggi?</vt:lpstr>
      <vt:lpstr>La violenza contro le donne definizione onu 1993</vt:lpstr>
      <vt:lpstr>Identikit della violenza</vt:lpstr>
      <vt:lpstr>Diapositiva 5</vt:lpstr>
      <vt:lpstr>Scrive l’Accademia della Crusca</vt:lpstr>
      <vt:lpstr>Le parole per raccontarlo</vt:lpstr>
      <vt:lpstr>Diapositiva 8</vt:lpstr>
      <vt:lpstr>Diapositiva 9</vt:lpstr>
      <vt:lpstr> violenza… PERCHè?   </vt:lpstr>
      <vt:lpstr>Diapositiva 11</vt:lpstr>
      <vt:lpstr>Cosa ne pensi? </vt:lpstr>
      <vt:lpstr>Diapositiva 13</vt:lpstr>
      <vt:lpstr>violenza </vt:lpstr>
      <vt:lpstr>Diapositiva 15</vt:lpstr>
      <vt:lpstr>Diapositiva 16</vt:lpstr>
      <vt:lpstr>Diapositiva 17</vt:lpstr>
      <vt:lpstr>Diapositiva 18</vt:lpstr>
      <vt:lpstr>Diapositiva 19</vt:lpstr>
      <vt:lpstr>Diapositiva 20</vt:lpstr>
      <vt:lpstr>Questo non è amore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vespucci</cp:lastModifiedBy>
  <cp:revision>54</cp:revision>
  <dcterms:created xsi:type="dcterms:W3CDTF">2014-11-23T16:12:05Z</dcterms:created>
  <dcterms:modified xsi:type="dcterms:W3CDTF">2019-11-22T09:29:32Z</dcterms:modified>
</cp:coreProperties>
</file>